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9" r:id="rId13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4" Type="http://schemas.openxmlformats.org/officeDocument/2006/relationships/slide" Target="slides/slide1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4" name="Shape 8914"/>
        <p:cNvGrpSpPr/>
        <p:nvPr/>
      </p:nvGrpSpPr>
      <p:grpSpPr>
        <a:xfrm>
          <a:off x="0" y="0"/>
          <a:ext cx="0" cy="0"/>
          <a:chOff x="0" y="0"/>
          <a:chExt cx="0" cy="0"/>
        </a:xfrm>
      </p:grpSpPr>
      <p:sp>
        <p:nvSpPr>
          <p:cNvPr id="8915" name="Google Shape;89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6" name="Google Shape;891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4.xml"/><Relationship Id="rId3" Type="http://schemas.openxmlformats.org/officeDocument/2006/relationships/image" Target="../media/image139.png"/></Relationships>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7" name="Shape 8917"/>
        <p:cNvGrpSpPr/>
        <p:nvPr/>
      </p:nvGrpSpPr>
      <p:grpSpPr>
        <a:xfrm>
          <a:off x="0" y="0"/>
          <a:ext cx="0" cy="0"/>
          <a:chOff x="0" y="0"/>
          <a:chExt cx="0" cy="0"/>
        </a:xfrm>
      </p:grpSpPr>
      <p:sp>
        <p:nvSpPr>
          <p:cNvPr id="8918" name="Google Shape;8918;p144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Department of Printing</a:t>
            </a:r>
            <a:endParaRPr/>
          </a:p>
        </p:txBody>
      </p:sp>
      <p:sp>
        <p:nvSpPr>
          <p:cNvPr id="8919" name="Google Shape;8919;p1444"/>
          <p:cNvSpPr/>
          <p:nvPr/>
        </p:nvSpPr>
        <p:spPr>
          <a:xfrm>
            <a:off x="1981200" y="6443663"/>
            <a:ext cx="16256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0" name="Google Shape;8920;p1444"/>
          <p:cNvSpPr/>
          <p:nvPr/>
        </p:nvSpPr>
        <p:spPr>
          <a:xfrm>
            <a:off x="1965325" y="4733925"/>
            <a:ext cx="1625600" cy="2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 </a:t>
            </a:r>
            <a:endParaRPr b="0" i="0" sz="1800" u="none" cap="none" strike="noStrike">
              <a:solidFill>
                <a:srgbClr val="000000"/>
              </a:solidFill>
              <a:latin typeface="Arial"/>
              <a:ea typeface="Arial"/>
              <a:cs typeface="Arial"/>
              <a:sym typeface="Arial"/>
            </a:endParaRPr>
          </a:p>
        </p:txBody>
      </p:sp>
      <p:sp>
        <p:nvSpPr>
          <p:cNvPr id="8921" name="Google Shape;8921;p1444"/>
          <p:cNvSpPr txBox="1"/>
          <p:nvPr/>
        </p:nvSpPr>
        <p:spPr>
          <a:xfrm>
            <a:off x="6019800" y="641350"/>
            <a:ext cx="2971800" cy="3140075"/>
          </a:xfrm>
          <a:prstGeom prst="rect">
            <a:avLst/>
          </a:prstGeom>
          <a:noFill/>
          <a:ln>
            <a:noFill/>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Analysis:</a:t>
            </a:r>
            <a:endParaRPr b="0" i="0" sz="1000" u="none" cap="none" strike="noStrike">
              <a:solidFill>
                <a:srgbClr val="000000"/>
              </a:solidFill>
              <a:latin typeface="Arial Black"/>
              <a:ea typeface="Arial Black"/>
              <a:cs typeface="Arial Black"/>
              <a:sym typeface="Arial Black"/>
            </a:endParaRPr>
          </a:p>
          <a:p>
            <a:pPr indent="-168275" lvl="0" marL="168275" marR="0" rtl="0" algn="l">
              <a:lnSpc>
                <a:spcPct val="100000"/>
              </a:lnSpc>
              <a:spcBef>
                <a:spcPts val="1000"/>
              </a:spcBef>
              <a:spcAft>
                <a:spcPts val="0"/>
              </a:spcAft>
              <a:buClr>
                <a:srgbClr val="000000"/>
              </a:buClr>
              <a:buSzPts val="2000"/>
              <a:buFont typeface="Noto Sans Symbols"/>
              <a:buChar char="▪"/>
            </a:pPr>
            <a:r>
              <a:rPr b="1" i="0" lang="en-US" sz="2000" u="sng" cap="none" strike="noStrike">
                <a:solidFill>
                  <a:srgbClr val="000000"/>
                </a:solidFill>
                <a:latin typeface="Arial"/>
                <a:ea typeface="Arial"/>
                <a:cs typeface="Arial"/>
                <a:sym typeface="Arial"/>
              </a:rPr>
              <a:t>Sick Leave Hours Used/Earned and Sick Leave Hours Used/Earned (those that took sick leave) are both below state figures.</a:t>
            </a:r>
            <a:endParaRPr b="1" i="0" sz="1000" u="none" cap="none" strike="noStrike">
              <a:solidFill>
                <a:srgbClr val="000000"/>
              </a:solidFill>
              <a:latin typeface="Arial"/>
              <a:ea typeface="Arial"/>
              <a:cs typeface="Arial"/>
              <a:sym typeface="Arial"/>
            </a:endParaRPr>
          </a:p>
          <a:p>
            <a:pPr indent="-254000" lvl="0" marL="168275" marR="0" rtl="0" algn="l">
              <a:lnSpc>
                <a:spcPct val="100000"/>
              </a:lnSpc>
              <a:spcBef>
                <a:spcPts val="2000"/>
              </a:spcBef>
              <a:spcAft>
                <a:spcPts val="0"/>
              </a:spcAft>
              <a:buClr>
                <a:srgbClr val="000000"/>
              </a:buClr>
              <a:buSzPts val="4000"/>
              <a:buFont typeface="Noto Sans Symbols"/>
              <a:buChar char="▪"/>
            </a:pPr>
            <a:r>
              <a:rPr b="1" i="1" lang="en-US" sz="4000" u="none" cap="none" strike="noStrike">
                <a:solidFill>
                  <a:srgbClr val="000000"/>
                </a:solidFill>
                <a:latin typeface="Arial"/>
                <a:ea typeface="Arial"/>
                <a:cs typeface="Arial"/>
                <a:sym typeface="Arial"/>
              </a:rPr>
              <a:t>Average Sick Leave Use Per Capita mirrors the state average except the spike in November and February.</a:t>
            </a:r>
            <a:endParaRPr/>
          </a:p>
          <a:p>
            <a:pPr indent="-168275" lvl="0" marL="168275" marR="0" rtl="0" algn="l">
              <a:lnSpc>
                <a:spcPct val="100000"/>
              </a:lnSpc>
              <a:spcBef>
                <a:spcPts val="500"/>
              </a:spcBef>
              <a:spcAft>
                <a:spcPts val="0"/>
              </a:spcAft>
              <a:buClr>
                <a:srgbClr val="000000"/>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168275" lvl="0" marL="168275" marR="0" rtl="0" algn="l">
              <a:lnSpc>
                <a:spcPct val="100000"/>
              </a:lnSpc>
              <a:spcBef>
                <a:spcPts val="800"/>
              </a:spcBef>
              <a:spcAft>
                <a:spcPts val="0"/>
              </a:spcAft>
              <a:buClr>
                <a:srgbClr val="003300"/>
              </a:buClr>
              <a:buSzPts val="1600"/>
              <a:buFont typeface="Noto Sans Symbols"/>
              <a:buNone/>
            </a:pPr>
            <a:r>
              <a:rPr b="0" i="0" lang="en-US" sz="1600" u="sng" cap="none" strike="noStrike">
                <a:solidFill>
                  <a:srgbClr val="000000"/>
                </a:solidFill>
                <a:latin typeface="Arial"/>
                <a:ea typeface="Arial"/>
                <a:cs typeface="Arial"/>
                <a:sym typeface="Arial"/>
              </a:rPr>
              <a:t>ACTION STEPS:</a:t>
            </a:r>
            <a:endParaRPr b="0" i="0" sz="1000" u="none" cap="none" strike="noStrike">
              <a:solidFill>
                <a:srgbClr val="000000"/>
              </a:solidFill>
              <a:latin typeface="Arial Black"/>
              <a:ea typeface="Arial Black"/>
              <a:cs typeface="Arial Black"/>
              <a:sym typeface="Arial Black"/>
            </a:endParaRPr>
          </a:p>
          <a:p>
            <a:pPr indent="-168275" lvl="0" marL="168275" marR="0" rtl="0" algn="l">
              <a:lnSpc>
                <a:spcPct val="100000"/>
              </a:lnSpc>
              <a:spcBef>
                <a:spcPts val="1000"/>
              </a:spcBef>
              <a:spcAft>
                <a:spcPts val="0"/>
              </a:spcAft>
              <a:buClr>
                <a:srgbClr val="000000"/>
              </a:buClr>
              <a:buSzPts val="2000"/>
              <a:buFont typeface="Noto Sans Symbols"/>
              <a:buChar char="▪"/>
            </a:pPr>
            <a:r>
              <a:rPr b="1" i="1" lang="en-US" sz="2000" u="none" cap="none" strike="noStrike">
                <a:solidFill>
                  <a:srgbClr val="000000"/>
                </a:solidFill>
                <a:latin typeface="Arial"/>
                <a:ea typeface="Arial"/>
                <a:cs typeface="Arial"/>
                <a:sym typeface="Arial"/>
              </a:rPr>
              <a:t>As an agency, we will continue to work with our management team to monitor leave patterns and, if necessary, start the corrective action process.</a:t>
            </a:r>
            <a:endParaRPr/>
          </a:p>
          <a:p>
            <a:pPr indent="-190500" lvl="0" marL="168275" marR="0" rtl="0" algn="l">
              <a:lnSpc>
                <a:spcPct val="100000"/>
              </a:lnSpc>
              <a:spcBef>
                <a:spcPts val="1500"/>
              </a:spcBef>
              <a:spcAft>
                <a:spcPts val="0"/>
              </a:spcAft>
              <a:buClr>
                <a:srgbClr val="000000"/>
              </a:buClr>
              <a:buSzPts val="3000"/>
              <a:buFont typeface="Noto Sans Symbols"/>
              <a:buChar char="▪"/>
            </a:pPr>
            <a:r>
              <a:rPr b="0" i="0" lang="en-US" sz="3000" u="sng" cap="none" strike="noStrike">
                <a:solidFill>
                  <a:srgbClr val="000000"/>
                </a:solidFill>
                <a:latin typeface="Arial"/>
                <a:ea typeface="Arial"/>
                <a:cs typeface="Arial"/>
                <a:sym typeface="Arial"/>
              </a:rPr>
              <a:t>When we monitor average sick leave, we are careful to take into consideration the size of our agency as any extended absence can dramatically affect the average short term. </a:t>
            </a:r>
            <a:endParaRPr/>
          </a:p>
        </p:txBody>
      </p:sp>
      <p:pic>
        <p:nvPicPr>
          <p:cNvPr id="8922" name="Google Shape;8922;p1444"/>
          <p:cNvPicPr preferRelativeResize="0"/>
          <p:nvPr/>
        </p:nvPicPr>
        <p:blipFill rotWithShape="1">
          <a:blip r:embed="rId3">
            <a:alphaModFix/>
          </a:blip>
          <a:srcRect b="0" l="0" r="0" t="0"/>
          <a:stretch/>
        </p:blipFill>
        <p:spPr>
          <a:xfrm>
            <a:off x="1905000" y="609600"/>
            <a:ext cx="3987800" cy="3937000"/>
          </a:xfrm>
          <a:prstGeom prst="rect">
            <a:avLst/>
          </a:prstGeom>
          <a:noFill/>
          <a:ln>
            <a:noFill/>
          </a:ln>
        </p:spPr>
      </p:pic>
      <p:sp>
        <p:nvSpPr>
          <p:cNvPr id="8923" name="Google Shape;8923;p1444"/>
          <p:cNvSpPr/>
          <p:nvPr/>
        </p:nvSpPr>
        <p:spPr>
          <a:xfrm>
            <a:off x="1905000" y="609600"/>
            <a:ext cx="3962400" cy="3810000"/>
          </a:xfrm>
          <a:prstGeom prst="rect">
            <a:avLst/>
          </a:prstGeom>
          <a:noFill/>
          <a:ln cap="flat" cmpd="sng" w="2857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4" name="Google Shape;8924;p1444"/>
          <p:cNvSpPr txBox="1"/>
          <p:nvPr/>
        </p:nvSpPr>
        <p:spPr>
          <a:xfrm>
            <a:off x="1790700" y="4495800"/>
            <a:ext cx="28956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Sick Leave Hrs Used / Earned (per capita)</a:t>
            </a:r>
            <a:endParaRPr/>
          </a:p>
        </p:txBody>
      </p:sp>
      <p:sp>
        <p:nvSpPr>
          <p:cNvPr id="8925" name="Google Shape;8925;p1444"/>
          <p:cNvSpPr txBox="1"/>
          <p:nvPr/>
        </p:nvSpPr>
        <p:spPr>
          <a:xfrm>
            <a:off x="1803400" y="5372100"/>
            <a:ext cx="39497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Sick Leave Hrs Used / Earned (those who took SL)</a:t>
            </a:r>
            <a:endParaRPr/>
          </a:p>
        </p:txBody>
      </p:sp>
      <p:sp>
        <p:nvSpPr>
          <p:cNvPr id="8926" name="Google Shape;8926;p1444"/>
          <p:cNvSpPr txBox="1"/>
          <p:nvPr/>
        </p:nvSpPr>
        <p:spPr>
          <a:xfrm>
            <a:off x="1803400" y="6197600"/>
            <a:ext cx="4267200" cy="198438"/>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Sick Leave time period = July 2006 through June 2007</a:t>
            </a:r>
            <a:endParaRPr/>
          </a:p>
        </p:txBody>
      </p:sp>
      <p:sp>
        <p:nvSpPr>
          <p:cNvPr id="8927" name="Google Shape;8927;p1444"/>
          <p:cNvSpPr txBox="1"/>
          <p:nvPr/>
        </p:nvSpPr>
        <p:spPr>
          <a:xfrm>
            <a:off x="1816100" y="6484938"/>
            <a:ext cx="3048000" cy="334962"/>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000"/>
              <a:buFont typeface="Arial Narrow"/>
              <a:buNone/>
            </a:pPr>
            <a:r>
              <a:rPr b="0" i="0" lang="en-US" sz="1000" u="none" cap="none" strike="noStrike">
                <a:solidFill>
                  <a:srgbClr val="000000"/>
                </a:solidFill>
                <a:latin typeface="Arial Narrow"/>
                <a:ea typeface="Arial Narrow"/>
                <a:cs typeface="Arial Narrow"/>
                <a:sym typeface="Arial Narrow"/>
              </a:rPr>
              <a:t>* Statewide data does not include DOL, DOR, L&amp;I, and LCB</a:t>
            </a:r>
            <a:endParaRPr/>
          </a:p>
          <a:p>
            <a:pPr indent="0" lvl="0" marL="0" marR="0" rtl="0" algn="l">
              <a:lnSpc>
                <a:spcPct val="70000"/>
              </a:lnSpc>
              <a:spcBef>
                <a:spcPts val="200"/>
              </a:spcBef>
              <a:spcAft>
                <a:spcPts val="0"/>
              </a:spcAft>
              <a:buClr>
                <a:srgbClr val="000000"/>
              </a:buClr>
              <a:buSzPts val="1000"/>
              <a:buFont typeface="Arial Narrow"/>
              <a:buNone/>
            </a:pPr>
            <a:r>
              <a:rPr b="0" i="0" lang="en-US" sz="1000" u="none" cap="none" strike="noStrike">
                <a:solidFill>
                  <a:srgbClr val="000000"/>
                </a:solidFill>
                <a:latin typeface="Arial Narrow"/>
                <a:ea typeface="Arial Narrow"/>
                <a:cs typeface="Arial Narrow"/>
                <a:sym typeface="Arial Narrow"/>
              </a:rPr>
              <a:t>Source:  DOP MI HRM Performance And Accountability </a:t>
            </a:r>
            <a:endParaRPr/>
          </a:p>
        </p:txBody>
      </p:sp>
      <p:sp>
        <p:nvSpPr>
          <p:cNvPr id="8928" name="Google Shape;8928;p1444"/>
          <p:cNvSpPr txBox="1"/>
          <p:nvPr/>
        </p:nvSpPr>
        <p:spPr>
          <a:xfrm>
            <a:off x="1676400" y="228600"/>
            <a:ext cx="73914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Sick Leave Usage</a:t>
            </a:r>
            <a:endParaRPr/>
          </a:p>
        </p:txBody>
      </p:sp>
      <p:sp>
        <p:nvSpPr>
          <p:cNvPr id="8929" name="Google Shape;8929;p1444"/>
          <p:cNvSpPr txBox="1"/>
          <p:nvPr/>
        </p:nvSpPr>
        <p:spPr>
          <a:xfrm>
            <a:off x="0" y="0"/>
            <a:ext cx="1676400" cy="6923088"/>
          </a:xfrm>
          <a:prstGeom prst="rect">
            <a:avLst/>
          </a:prstGeom>
          <a:solidFill>
            <a:srgbClr val="000066"/>
          </a:solidFill>
          <a:ln>
            <a:noFill/>
          </a:ln>
        </p:spPr>
        <p:txBody>
          <a:bodyPr anchorCtr="0" anchor="t" bIns="34775" lIns="69550" spcFirstLastPara="1" rIns="69550" wrap="square" tIns="34775">
            <a:sp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rgbClr val="FFFFFF"/>
              </a:solidFill>
              <a:latin typeface="Arial Black"/>
              <a:ea typeface="Arial Black"/>
              <a:cs typeface="Arial Black"/>
              <a:sym typeface="Arial Black"/>
            </a:endParaRPr>
          </a:p>
          <a:p>
            <a:pPr indent="0" lvl="0" marL="0" marR="0" rtl="0" algn="ctr">
              <a:lnSpc>
                <a:spcPct val="100000"/>
              </a:lnSpc>
              <a:spcBef>
                <a:spcPts val="900"/>
              </a:spcBef>
              <a:spcAft>
                <a:spcPts val="0"/>
              </a:spcAft>
              <a:buClr>
                <a:srgbClr val="FFFFFF"/>
              </a:buClr>
              <a:buSzPts val="1800"/>
              <a:buFont typeface="Arial Black"/>
              <a:buNone/>
            </a:pPr>
            <a:r>
              <a:rPr b="0" i="0" lang="en-US" sz="1800" u="none" cap="none" strike="noStrike">
                <a:solidFill>
                  <a:srgbClr val="FFFFFF"/>
                </a:solidFill>
                <a:latin typeface="Arial Black"/>
                <a:ea typeface="Arial Black"/>
                <a:cs typeface="Arial Black"/>
                <a:sym typeface="Arial Black"/>
              </a:rPr>
              <a:t>Deploy Workforce</a:t>
            </a:r>
            <a:endParaRPr b="0" i="0" sz="1000" u="none" cap="none" strike="noStrike">
              <a:solidFill>
                <a:srgbClr val="FFFFFF"/>
              </a:solidFill>
              <a:latin typeface="Arial Black"/>
              <a:ea typeface="Arial Black"/>
              <a:cs typeface="Arial Black"/>
              <a:sym typeface="Arial Black"/>
            </a:endParaRPr>
          </a:p>
          <a:p>
            <a:pPr indent="0" lvl="0" marL="0" marR="0" rtl="0" algn="l">
              <a:lnSpc>
                <a:spcPct val="100000"/>
              </a:lnSpc>
              <a:spcBef>
                <a:spcPts val="500"/>
              </a:spcBef>
              <a:spcAft>
                <a:spcPts val="0"/>
              </a:spcAft>
              <a:buClr>
                <a:schemeClr val="dk1"/>
              </a:buClr>
              <a:buSzPts val="1000"/>
              <a:buFont typeface="Arial"/>
              <a:buNone/>
            </a:pPr>
            <a:r>
              <a:t/>
            </a:r>
            <a:endParaRPr b="0" i="0" sz="1000" u="none" cap="none" strike="noStrike">
              <a:solidFill>
                <a:srgbClr val="FFFFFF"/>
              </a:solidFill>
              <a:latin typeface="Arial Black"/>
              <a:ea typeface="Arial Black"/>
              <a:cs typeface="Arial Black"/>
              <a:sym typeface="Arial Black"/>
            </a:endParaRPr>
          </a:p>
          <a:p>
            <a:pPr indent="0" lvl="0" marL="0" marR="0" rtl="0" algn="l">
              <a:lnSpc>
                <a:spcPct val="100000"/>
              </a:lnSpc>
              <a:spcBef>
                <a:spcPts val="500"/>
              </a:spcBef>
              <a:spcAft>
                <a:spcPts val="0"/>
              </a:spcAft>
              <a:buClr>
                <a:srgbClr val="FFFFFF"/>
              </a:buClr>
              <a:buSzPts val="1000"/>
              <a:buFont typeface="Arial Black"/>
              <a:buNone/>
            </a:pPr>
            <a:r>
              <a:rPr b="0" i="0" lang="en-US" sz="1000" u="none" cap="none" strike="noStrike">
                <a:solidFill>
                  <a:srgbClr val="FFFFFF"/>
                </a:solidFill>
                <a:latin typeface="Arial Black"/>
                <a:ea typeface="Arial Black"/>
                <a:cs typeface="Arial Black"/>
                <a:sym typeface="Arial Black"/>
              </a:rPr>
              <a:t>Outcomes:</a:t>
            </a:r>
            <a:endParaRPr/>
          </a:p>
          <a:p>
            <a:pPr indent="0" lvl="0" marL="0" marR="0" rtl="0" algn="l">
              <a:lnSpc>
                <a:spcPct val="140000"/>
              </a:lnSpc>
              <a:spcBef>
                <a:spcPts val="5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Staff know job expectations, how they’re doing, &amp; are supported. Workplace is safe, gives capacity to perform, &amp; fosters productive relations. Employee time and talent is used effectively. Employees are motivated.</a:t>
            </a:r>
            <a:endParaRPr/>
          </a:p>
          <a:p>
            <a:pPr indent="0" lvl="0" marL="0" marR="0" rtl="0" algn="l">
              <a:lnSpc>
                <a:spcPct val="100000"/>
              </a:lnSpc>
              <a:spcBef>
                <a:spcPts val="500"/>
              </a:spcBef>
              <a:spcAft>
                <a:spcPts val="0"/>
              </a:spcAft>
              <a:buClr>
                <a:schemeClr val="dk1"/>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500"/>
              </a:spcBef>
              <a:spcAft>
                <a:spcPts val="0"/>
              </a:spcAft>
              <a:buClr>
                <a:srgbClr val="FFFFFF"/>
              </a:buClr>
              <a:buSzPts val="1000"/>
              <a:buFont typeface="Noto Sans Symbols"/>
              <a:buNone/>
            </a:pPr>
            <a:r>
              <a:rPr b="0" i="0" lang="en-US" sz="1000" u="none" cap="none" strike="noStrike">
                <a:solidFill>
                  <a:srgbClr val="FFFFFF"/>
                </a:solidFill>
                <a:latin typeface="Arial Black"/>
                <a:ea typeface="Arial Black"/>
                <a:cs typeface="Arial Black"/>
                <a:sym typeface="Arial Black"/>
              </a:rPr>
              <a:t>Performance Measures </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Percent employees with current performance expectations</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Employee survey ratings on “productive workplace” questions</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Overtime usage</a:t>
            </a:r>
            <a:endParaRPr/>
          </a:p>
          <a:p>
            <a:pPr indent="0" lvl="0" marL="0" marR="0" rtl="0" algn="l">
              <a:lnSpc>
                <a:spcPct val="100000"/>
              </a:lnSpc>
              <a:spcBef>
                <a:spcPts val="500"/>
              </a:spcBef>
              <a:spcAft>
                <a:spcPts val="0"/>
              </a:spcAft>
              <a:buClr>
                <a:srgbClr val="FFFFFF"/>
              </a:buClr>
              <a:buSzPts val="850"/>
              <a:buFont typeface="Noto Sans Symbols"/>
              <a:buNone/>
            </a:pPr>
            <a:r>
              <a:rPr b="1" i="0" lang="en-US" sz="1000" u="none" cap="none" strike="noStrike">
                <a:solidFill>
                  <a:srgbClr val="FFFF00"/>
                </a:solidFill>
                <a:latin typeface="Arial"/>
                <a:ea typeface="Arial"/>
                <a:cs typeface="Arial"/>
                <a:sym typeface="Arial"/>
              </a:rPr>
              <a:t>Sick leave usage</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Non-disciplinary grievances/appeals filed and disposition (outcomes)</a:t>
            </a:r>
            <a:endParaRPr/>
          </a:p>
          <a:p>
            <a:pPr indent="0" lvl="0" marL="0" marR="0" rtl="0" algn="l">
              <a:lnSpc>
                <a:spcPct val="100000"/>
              </a:lnSpc>
              <a:spcBef>
                <a:spcPts val="5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Worker safety </a:t>
            </a:r>
            <a:br>
              <a:rPr b="0" i="0" lang="en-US" sz="1000" u="none" cap="none" strike="noStrike">
                <a:solidFill>
                  <a:srgbClr val="FFFFFF"/>
                </a:solidFill>
                <a:latin typeface="Arial"/>
                <a:ea typeface="Arial"/>
                <a:cs typeface="Arial"/>
                <a:sym typeface="Arial"/>
              </a:rPr>
            </a:br>
            <a:br>
              <a:rPr b="0" i="0" lang="en-US" sz="1000" u="none" cap="none" strike="noStrike">
                <a:solidFill>
                  <a:srgbClr val="FFFFFF"/>
                </a:solidFill>
                <a:latin typeface="Arial"/>
                <a:ea typeface="Arial"/>
                <a:cs typeface="Arial"/>
                <a:sym typeface="Arial"/>
              </a:rPr>
            </a:br>
            <a:br>
              <a:rPr b="0" i="0" lang="en-US" sz="1000" u="none" cap="none" strike="noStrike">
                <a:solidFill>
                  <a:srgbClr val="FFFFFF"/>
                </a:solidFill>
                <a:latin typeface="Arial"/>
                <a:ea typeface="Arial"/>
                <a:cs typeface="Arial"/>
                <a:sym typeface="Arial"/>
              </a:rPr>
            </a:br>
            <a:endParaRPr b="0" i="0" sz="1000" u="none" cap="none" strike="noStrike">
              <a:solidFill>
                <a:srgbClr val="FFFFFF"/>
              </a:solidFill>
              <a:latin typeface="Arial"/>
              <a:ea typeface="Arial"/>
              <a:cs typeface="Arial"/>
              <a:sym typeface="Arial"/>
            </a:endParaRPr>
          </a:p>
        </p:txBody>
      </p:sp>
      <p:graphicFrame>
        <p:nvGraphicFramePr>
          <p:cNvPr id="8930" name="Google Shape;8930;p1444"/>
          <p:cNvGraphicFramePr/>
          <p:nvPr/>
        </p:nvGraphicFramePr>
        <p:xfrm>
          <a:off x="1905000" y="4724400"/>
          <a:ext cx="3000000" cy="3000000"/>
        </p:xfrm>
        <a:graphic>
          <a:graphicData uri="http://schemas.openxmlformats.org/drawingml/2006/table">
            <a:tbl>
              <a:tblPr>
                <a:noFill/>
                <a:tableStyleId>{F3CFC8F6-5211-4DE5-9601-E83F66004352}</a:tableStyleId>
              </a:tblPr>
              <a:tblGrid>
                <a:gridCol w="1447800"/>
                <a:gridCol w="14478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(per capita)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of SL Hrs Earned (per capita) - Agency</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5.5 </a:t>
                      </a:r>
                      <a:r>
                        <a:rPr b="0" i="0" lang="en-US" sz="800" u="none" cap="none" strike="noStrike">
                          <a:solidFill>
                            <a:schemeClr val="dk1"/>
                          </a:solidFill>
                          <a:latin typeface="Arial"/>
                          <a:ea typeface="Arial"/>
                          <a:cs typeface="Arial"/>
                          <a:sym typeface="Arial"/>
                        </a:rPr>
                        <a:t>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70.1%</a:t>
                      </a:r>
                      <a:endParaRPr b="0" i="0" sz="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bl>
          </a:graphicData>
        </a:graphic>
      </p:graphicFrame>
      <p:graphicFrame>
        <p:nvGraphicFramePr>
          <p:cNvPr id="8931" name="Google Shape;8931;p1444"/>
          <p:cNvGraphicFramePr/>
          <p:nvPr/>
        </p:nvGraphicFramePr>
        <p:xfrm>
          <a:off x="4787900" y="4724400"/>
          <a:ext cx="3000000" cy="3000000"/>
        </p:xfrm>
        <a:graphic>
          <a:graphicData uri="http://schemas.openxmlformats.org/drawingml/2006/table">
            <a:tbl>
              <a:tblPr>
                <a:noFill/>
                <a:tableStyleId>{F3CFC8F6-5211-4DE5-9601-E83F66004352}</a:tableStyleId>
              </a:tblPr>
              <a:tblGrid>
                <a:gridCol w="1500200"/>
                <a:gridCol w="14081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(per capita) – Statewide*</a:t>
                      </a:r>
                      <a:endParaRPr/>
                    </a:p>
                  </a:txBody>
                  <a:tcPr marT="45725" marB="45725" marR="91450" marL="91450">
                    <a:lnL cap="flat" cmpd="sng" w="12700">
                      <a:solidFill>
                        <a:schemeClr val="accent2"/>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of SL Hrs Earned (per capita) – Statewide*</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6.4 Hrs</a:t>
                      </a:r>
                      <a:endParaRPr/>
                    </a:p>
                  </a:txBody>
                  <a:tcPr marT="45725" marB="45725" marR="91450" marL="91450">
                    <a:lnL cap="flat" cmpd="sng" w="12700">
                      <a:solidFill>
                        <a:schemeClr val="accent2"/>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82.5%</a:t>
                      </a:r>
                      <a:endParaRPr/>
                    </a:p>
                  </a:txBody>
                  <a:tcPr marT="45725" marB="45725" marR="91450" marL="91450">
                    <a:lnL cap="flat" cmpd="sng" w="12700">
                      <a:solidFill>
                        <a:srgbClr val="000066"/>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DDDDDD"/>
                    </a:solidFill>
                  </a:tcPr>
                </a:tc>
              </a:tr>
            </a:tbl>
          </a:graphicData>
        </a:graphic>
      </p:graphicFrame>
      <p:graphicFrame>
        <p:nvGraphicFramePr>
          <p:cNvPr id="8932" name="Google Shape;8932;p1444"/>
          <p:cNvGraphicFramePr/>
          <p:nvPr/>
        </p:nvGraphicFramePr>
        <p:xfrm>
          <a:off x="1905000" y="5588000"/>
          <a:ext cx="3000000" cy="3000000"/>
        </p:xfrm>
        <a:graphic>
          <a:graphicData uri="http://schemas.openxmlformats.org/drawingml/2006/table">
            <a:tbl>
              <a:tblPr>
                <a:noFill/>
                <a:tableStyleId>{F3CFC8F6-5211-4DE5-9601-E83F66004352}</a:tableStyleId>
              </a:tblPr>
              <a:tblGrid>
                <a:gridCol w="1447800"/>
                <a:gridCol w="14478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(those who took SL)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SL Hrs Earned (those who took SL)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r h="198450">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9.8 </a:t>
                      </a:r>
                      <a:r>
                        <a:rPr b="0" i="0" lang="en-US" sz="800" u="none" cap="none" strike="noStrike">
                          <a:solidFill>
                            <a:schemeClr val="dk1"/>
                          </a:solidFill>
                          <a:latin typeface="Arial"/>
                          <a:ea typeface="Arial"/>
                          <a:cs typeface="Arial"/>
                          <a:sym typeface="Arial"/>
                        </a:rPr>
                        <a:t>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122.4%</a:t>
                      </a:r>
                      <a:endParaRPr b="0" i="0" sz="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bl>
          </a:graphicData>
        </a:graphic>
      </p:graphicFrame>
      <p:graphicFrame>
        <p:nvGraphicFramePr>
          <p:cNvPr id="8933" name="Google Shape;8933;p1444"/>
          <p:cNvGraphicFramePr/>
          <p:nvPr/>
        </p:nvGraphicFramePr>
        <p:xfrm>
          <a:off x="4787900" y="5588000"/>
          <a:ext cx="3000000" cy="3000000"/>
        </p:xfrm>
        <a:graphic>
          <a:graphicData uri="http://schemas.openxmlformats.org/drawingml/2006/table">
            <a:tbl>
              <a:tblPr>
                <a:noFill/>
                <a:tableStyleId>{F3CFC8F6-5211-4DE5-9601-E83F66004352}</a:tableStyleId>
              </a:tblPr>
              <a:tblGrid>
                <a:gridCol w="1495425"/>
                <a:gridCol w="1412875"/>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(those who took SL) – Statewide*</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SL Hrs Earned (those who took SL) – Statewide*</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11.9 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148.4%</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